
<file path=[Content_Types].xml><?xml version="1.0" encoding="utf-8"?>
<Types xmlns="http://schemas.openxmlformats.org/package/2006/content-types"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1" r:id="rId3"/>
    <p:sldId id="257" r:id="rId4"/>
    <p:sldId id="306" r:id="rId5"/>
    <p:sldId id="270" r:id="rId6"/>
    <p:sldId id="302" r:id="rId7"/>
    <p:sldId id="303" r:id="rId8"/>
    <p:sldId id="304" r:id="rId9"/>
    <p:sldId id="305" r:id="rId10"/>
    <p:sldId id="283" r:id="rId11"/>
    <p:sldId id="288" r:id="rId12"/>
  </p:sldIdLst>
  <p:sldSz cx="9906000" cy="6858000" type="A4"/>
  <p:notesSz cx="6797675" cy="9926320"/>
  <p:custDataLst>
    <p:tags r:id="rId16"/>
  </p:custDataLst>
  <p:defaultTextStyle>
    <a:defPPr>
      <a:defRPr lang="zh-CN"/>
    </a:defPPr>
    <a:lvl1pPr marL="0" algn="l" defTabSz="957580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1pPr>
    <a:lvl2pPr marL="478790" algn="l" defTabSz="957580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2pPr>
    <a:lvl3pPr marL="957580" algn="l" defTabSz="957580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3pPr>
    <a:lvl4pPr marL="1436370" algn="l" defTabSz="957580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4pPr>
    <a:lvl5pPr marL="1915160" algn="l" defTabSz="957580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5pPr>
    <a:lvl6pPr marL="2393950" algn="l" defTabSz="957580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6pPr>
    <a:lvl7pPr marL="2872740" algn="l" defTabSz="957580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7pPr>
    <a:lvl8pPr marL="3351530" algn="l" defTabSz="957580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8pPr>
    <a:lvl9pPr marL="3830320" algn="l" defTabSz="957580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12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154" d="100"/>
          <a:sy n="154" d="100"/>
        </p:scale>
        <p:origin x="1638" y="138"/>
      </p:cViewPr>
      <p:guideLst>
        <p:guide orient="horz" pos="2160"/>
        <p:guide pos="312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1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742950" y="2130427"/>
            <a:ext cx="84201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787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575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363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151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39395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8727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3515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8303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E84B7A-F7D5-47BA-A318-85B7D504C49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C1F81D-FD5A-428D-9837-99E6A78F9DC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E84B7A-F7D5-47BA-A318-85B7D504C49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C1F81D-FD5A-428D-9837-99E6A78F9DC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10055623" y="384175"/>
            <a:ext cx="3119702" cy="819308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93076" y="384175"/>
            <a:ext cx="9197446" cy="819308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E84B7A-F7D5-47BA-A318-85B7D504C49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C1F81D-FD5A-428D-9837-99E6A78F9DC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E84B7A-F7D5-47BA-A318-85B7D504C49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C1F81D-FD5A-428D-9837-99E6A78F9DC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82506" y="4406902"/>
            <a:ext cx="8420100" cy="1362075"/>
          </a:xfrm>
        </p:spPr>
        <p:txBody>
          <a:bodyPr anchor="t"/>
          <a:lstStyle>
            <a:lvl1pPr algn="l">
              <a:defRPr sz="42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82506" y="2906714"/>
            <a:ext cx="8420100" cy="1500187"/>
          </a:xfrm>
        </p:spPr>
        <p:txBody>
          <a:bodyPr anchor="b"/>
          <a:lstStyle>
            <a:lvl1pPr marL="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1pPr>
            <a:lvl2pPr marL="47879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2pPr>
            <a:lvl3pPr marL="95758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43637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1516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39395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87274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35153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83032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E84B7A-F7D5-47BA-A318-85B7D504C49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C1F81D-FD5A-428D-9837-99E6A78F9DC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93078" y="2239963"/>
            <a:ext cx="6158574" cy="6337300"/>
          </a:xfrm>
        </p:spPr>
        <p:txBody>
          <a:bodyPr/>
          <a:lstStyle>
            <a:lvl1pPr>
              <a:defRPr sz="2900"/>
            </a:lvl1pPr>
            <a:lvl2pPr>
              <a:defRPr sz="2500"/>
            </a:lvl2pPr>
            <a:lvl3pPr>
              <a:defRPr sz="21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7016751" y="2239963"/>
            <a:ext cx="6158574" cy="6337300"/>
          </a:xfrm>
        </p:spPr>
        <p:txBody>
          <a:bodyPr/>
          <a:lstStyle>
            <a:lvl1pPr>
              <a:defRPr sz="2900"/>
            </a:lvl1pPr>
            <a:lvl2pPr>
              <a:defRPr sz="2500"/>
            </a:lvl2pPr>
            <a:lvl3pPr>
              <a:defRPr sz="21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E84B7A-F7D5-47BA-A318-85B7D504C494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C1F81D-FD5A-428D-9837-99E6A78F9DC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500" b="1"/>
            </a:lvl1pPr>
            <a:lvl2pPr marL="478790" indent="0">
              <a:buNone/>
              <a:defRPr sz="2100" b="1"/>
            </a:lvl2pPr>
            <a:lvl3pPr marL="957580" indent="0">
              <a:buNone/>
              <a:defRPr sz="1900" b="1"/>
            </a:lvl3pPr>
            <a:lvl4pPr marL="1436370" indent="0">
              <a:buNone/>
              <a:defRPr sz="1600" b="1"/>
            </a:lvl4pPr>
            <a:lvl5pPr marL="1915160" indent="0">
              <a:buNone/>
              <a:defRPr sz="1600" b="1"/>
            </a:lvl5pPr>
            <a:lvl6pPr marL="2393950" indent="0">
              <a:buNone/>
              <a:defRPr sz="1600" b="1"/>
            </a:lvl6pPr>
            <a:lvl7pPr marL="2872740" indent="0">
              <a:buNone/>
              <a:defRPr sz="1600" b="1"/>
            </a:lvl7pPr>
            <a:lvl8pPr marL="3351530" indent="0">
              <a:buNone/>
              <a:defRPr sz="1600" b="1"/>
            </a:lvl8pPr>
            <a:lvl9pPr marL="383032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500"/>
            </a:lvl1pPr>
            <a:lvl2pPr>
              <a:defRPr sz="2100"/>
            </a:lvl2pPr>
            <a:lvl3pPr>
              <a:defRPr sz="19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500" b="1"/>
            </a:lvl1pPr>
            <a:lvl2pPr marL="478790" indent="0">
              <a:buNone/>
              <a:defRPr sz="2100" b="1"/>
            </a:lvl2pPr>
            <a:lvl3pPr marL="957580" indent="0">
              <a:buNone/>
              <a:defRPr sz="1900" b="1"/>
            </a:lvl3pPr>
            <a:lvl4pPr marL="1436370" indent="0">
              <a:buNone/>
              <a:defRPr sz="1600" b="1"/>
            </a:lvl4pPr>
            <a:lvl5pPr marL="1915160" indent="0">
              <a:buNone/>
              <a:defRPr sz="1600" b="1"/>
            </a:lvl5pPr>
            <a:lvl6pPr marL="2393950" indent="0">
              <a:buNone/>
              <a:defRPr sz="1600" b="1"/>
            </a:lvl6pPr>
            <a:lvl7pPr marL="2872740" indent="0">
              <a:buNone/>
              <a:defRPr sz="1600" b="1"/>
            </a:lvl7pPr>
            <a:lvl8pPr marL="3351530" indent="0">
              <a:buNone/>
              <a:defRPr sz="1600" b="1"/>
            </a:lvl8pPr>
            <a:lvl9pPr marL="383032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500"/>
            </a:lvl1pPr>
            <a:lvl2pPr>
              <a:defRPr sz="2100"/>
            </a:lvl2pPr>
            <a:lvl3pPr>
              <a:defRPr sz="19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E84B7A-F7D5-47BA-A318-85B7D504C494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C1F81D-FD5A-428D-9837-99E6A78F9DC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E84B7A-F7D5-47BA-A318-85B7D504C494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C1F81D-FD5A-428D-9837-99E6A78F9DC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E84B7A-F7D5-47BA-A318-85B7D504C494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C1F81D-FD5A-428D-9837-99E6A78F9DC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95301" y="273050"/>
            <a:ext cx="3259006" cy="1162050"/>
          </a:xfrm>
        </p:spPr>
        <p:txBody>
          <a:bodyPr anchor="b"/>
          <a:lstStyle>
            <a:lvl1pPr algn="l">
              <a:defRPr sz="21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72972" y="273051"/>
            <a:ext cx="5537729" cy="5853113"/>
          </a:xfrm>
        </p:spPr>
        <p:txBody>
          <a:bodyPr/>
          <a:lstStyle>
            <a:lvl1pPr>
              <a:defRPr sz="3400"/>
            </a:lvl1pPr>
            <a:lvl2pPr>
              <a:defRPr sz="2900"/>
            </a:lvl2pPr>
            <a:lvl3pPr>
              <a:defRPr sz="25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95301" y="1435101"/>
            <a:ext cx="3259006" cy="4691063"/>
          </a:xfrm>
        </p:spPr>
        <p:txBody>
          <a:bodyPr/>
          <a:lstStyle>
            <a:lvl1pPr marL="0" indent="0">
              <a:buNone/>
              <a:defRPr sz="1500"/>
            </a:lvl1pPr>
            <a:lvl2pPr marL="478790" indent="0">
              <a:buNone/>
              <a:defRPr sz="1300"/>
            </a:lvl2pPr>
            <a:lvl3pPr marL="957580" indent="0">
              <a:buNone/>
              <a:defRPr sz="1000"/>
            </a:lvl3pPr>
            <a:lvl4pPr marL="1436370" indent="0">
              <a:buNone/>
              <a:defRPr sz="1000"/>
            </a:lvl4pPr>
            <a:lvl5pPr marL="1915160" indent="0">
              <a:buNone/>
              <a:defRPr sz="1000"/>
            </a:lvl5pPr>
            <a:lvl6pPr marL="2393950" indent="0">
              <a:buNone/>
              <a:defRPr sz="1000"/>
            </a:lvl6pPr>
            <a:lvl7pPr marL="2872740" indent="0">
              <a:buNone/>
              <a:defRPr sz="1000"/>
            </a:lvl7pPr>
            <a:lvl8pPr marL="3351530" indent="0">
              <a:buNone/>
              <a:defRPr sz="1000"/>
            </a:lvl8pPr>
            <a:lvl9pPr marL="383032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E84B7A-F7D5-47BA-A318-85B7D504C494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C1F81D-FD5A-428D-9837-99E6A78F9DC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1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/>
          <a:lstStyle>
            <a:lvl1pPr marL="0" indent="0">
              <a:buNone/>
              <a:defRPr sz="3400"/>
            </a:lvl1pPr>
            <a:lvl2pPr marL="478790" indent="0">
              <a:buNone/>
              <a:defRPr sz="2900"/>
            </a:lvl2pPr>
            <a:lvl3pPr marL="957580" indent="0">
              <a:buNone/>
              <a:defRPr sz="2500"/>
            </a:lvl3pPr>
            <a:lvl4pPr marL="1436370" indent="0">
              <a:buNone/>
              <a:defRPr sz="2100"/>
            </a:lvl4pPr>
            <a:lvl5pPr marL="1915160" indent="0">
              <a:buNone/>
              <a:defRPr sz="2100"/>
            </a:lvl5pPr>
            <a:lvl6pPr marL="2393950" indent="0">
              <a:buNone/>
              <a:defRPr sz="2100"/>
            </a:lvl6pPr>
            <a:lvl7pPr marL="2872740" indent="0">
              <a:buNone/>
              <a:defRPr sz="2100"/>
            </a:lvl7pPr>
            <a:lvl8pPr marL="3351530" indent="0">
              <a:buNone/>
              <a:defRPr sz="2100"/>
            </a:lvl8pPr>
            <a:lvl9pPr marL="3830320" indent="0">
              <a:buNone/>
              <a:defRPr sz="21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500"/>
            </a:lvl1pPr>
            <a:lvl2pPr marL="478790" indent="0">
              <a:buNone/>
              <a:defRPr sz="1300"/>
            </a:lvl2pPr>
            <a:lvl3pPr marL="957580" indent="0">
              <a:buNone/>
              <a:defRPr sz="1000"/>
            </a:lvl3pPr>
            <a:lvl4pPr marL="1436370" indent="0">
              <a:buNone/>
              <a:defRPr sz="1000"/>
            </a:lvl4pPr>
            <a:lvl5pPr marL="1915160" indent="0">
              <a:buNone/>
              <a:defRPr sz="1000"/>
            </a:lvl5pPr>
            <a:lvl6pPr marL="2393950" indent="0">
              <a:buNone/>
              <a:defRPr sz="1000"/>
            </a:lvl6pPr>
            <a:lvl7pPr marL="2872740" indent="0">
              <a:buNone/>
              <a:defRPr sz="1000"/>
            </a:lvl7pPr>
            <a:lvl8pPr marL="3351530" indent="0">
              <a:buNone/>
              <a:defRPr sz="1000"/>
            </a:lvl8pPr>
            <a:lvl9pPr marL="383032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E84B7A-F7D5-47BA-A318-85B7D504C494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C1F81D-FD5A-428D-9837-99E6A78F9DC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</p:spPr>
        <p:txBody>
          <a:bodyPr vert="horz" lIns="95764" tIns="47883" rIns="95764" bIns="47883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95300" y="1600201"/>
            <a:ext cx="8915400" cy="4525963"/>
          </a:xfrm>
          <a:prstGeom prst="rect">
            <a:avLst/>
          </a:prstGeom>
        </p:spPr>
        <p:txBody>
          <a:bodyPr vert="horz" lIns="95764" tIns="47883" rIns="95764" bIns="47883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95300" y="6356352"/>
            <a:ext cx="2311400" cy="365125"/>
          </a:xfrm>
          <a:prstGeom prst="rect">
            <a:avLst/>
          </a:prstGeom>
        </p:spPr>
        <p:txBody>
          <a:bodyPr vert="horz" lIns="95764" tIns="47883" rIns="95764" bIns="47883" rtlCol="0" anchor="ctr"/>
          <a:lstStyle>
            <a:lvl1pPr algn="l">
              <a:defRPr sz="13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E84B7A-F7D5-47BA-A318-85B7D504C49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384550" y="6356352"/>
            <a:ext cx="3136900" cy="365125"/>
          </a:xfrm>
          <a:prstGeom prst="rect">
            <a:avLst/>
          </a:prstGeom>
        </p:spPr>
        <p:txBody>
          <a:bodyPr vert="horz" lIns="95764" tIns="47883" rIns="95764" bIns="47883" rtlCol="0" anchor="ctr"/>
          <a:lstStyle>
            <a:lvl1pPr algn="ctr">
              <a:defRPr sz="13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7099300" y="6356352"/>
            <a:ext cx="2311400" cy="365125"/>
          </a:xfrm>
          <a:prstGeom prst="rect">
            <a:avLst/>
          </a:prstGeom>
        </p:spPr>
        <p:txBody>
          <a:bodyPr vert="horz" lIns="95764" tIns="47883" rIns="95764" bIns="47883" rtlCol="0" anchor="ctr"/>
          <a:lstStyle>
            <a:lvl1pPr algn="r">
              <a:defRPr sz="13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C1F81D-FD5A-428D-9837-99E6A78F9DC5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57580" rtl="0" eaLnBrk="1" latinLnBrk="0" hangingPunct="1">
        <a:spcBef>
          <a:spcPct val="0"/>
        </a:spcBef>
        <a:buNone/>
        <a:defRPr sz="4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59410" indent="-359410" algn="l" defTabSz="957580" rtl="0" eaLnBrk="1" latinLnBrk="0" hangingPunct="1">
        <a:spcBef>
          <a:spcPct val="20000"/>
        </a:spcBef>
        <a:buFont typeface="Arial" panose="020B0604020202020204" pitchFamily="34" charset="0"/>
        <a:buChar char="•"/>
        <a:defRPr sz="3400" kern="1200">
          <a:solidFill>
            <a:schemeClr val="tx1"/>
          </a:solidFill>
          <a:latin typeface="+mn-lt"/>
          <a:ea typeface="+mn-ea"/>
          <a:cs typeface="+mn-cs"/>
        </a:defRPr>
      </a:lvl1pPr>
      <a:lvl2pPr marL="777875" indent="-299085" algn="l" defTabSz="957580" rtl="0" eaLnBrk="1" latinLnBrk="0" hangingPunct="1">
        <a:spcBef>
          <a:spcPct val="20000"/>
        </a:spcBef>
        <a:buFont typeface="Arial" panose="020B0604020202020204" pitchFamily="34" charset="0"/>
        <a:buChar char="–"/>
        <a:defRPr sz="2900" kern="1200">
          <a:solidFill>
            <a:schemeClr val="tx1"/>
          </a:solidFill>
          <a:latin typeface="+mn-lt"/>
          <a:ea typeface="+mn-ea"/>
          <a:cs typeface="+mn-cs"/>
        </a:defRPr>
      </a:lvl2pPr>
      <a:lvl3pPr marL="1196975" indent="-239395" algn="l" defTabSz="957580" rtl="0" eaLnBrk="1" latinLnBrk="0" hangingPunct="1">
        <a:spcBef>
          <a:spcPct val="20000"/>
        </a:spcBef>
        <a:buFont typeface="Arial" panose="020B0604020202020204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3pPr>
      <a:lvl4pPr marL="1675765" indent="-239395" algn="l" defTabSz="957580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154555" indent="-239395" algn="l" defTabSz="957580" rtl="0" eaLnBrk="1" latinLnBrk="0" hangingPunct="1">
        <a:spcBef>
          <a:spcPct val="20000"/>
        </a:spcBef>
        <a:buFont typeface="Arial" panose="020B0604020202020204" pitchFamily="34" charset="0"/>
        <a:buChar char="»"/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633345" indent="-239395" algn="l" defTabSz="957580" rtl="0" eaLnBrk="1" latinLnBrk="0" hangingPunct="1">
        <a:spcBef>
          <a:spcPct val="2000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112135" indent="-239395" algn="l" defTabSz="957580" rtl="0" eaLnBrk="1" latinLnBrk="0" hangingPunct="1">
        <a:spcBef>
          <a:spcPct val="2000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590925" indent="-239395" algn="l" defTabSz="957580" rtl="0" eaLnBrk="1" latinLnBrk="0" hangingPunct="1">
        <a:spcBef>
          <a:spcPct val="2000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069715" indent="-239395" algn="l" defTabSz="957580" rtl="0" eaLnBrk="1" latinLnBrk="0" hangingPunct="1">
        <a:spcBef>
          <a:spcPct val="2000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57580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1pPr>
      <a:lvl2pPr marL="478790" algn="l" defTabSz="957580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2pPr>
      <a:lvl3pPr marL="957580" algn="l" defTabSz="957580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436370" algn="l" defTabSz="957580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915160" algn="l" defTabSz="957580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393950" algn="l" defTabSz="957580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872740" algn="l" defTabSz="957580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351530" algn="l" defTabSz="957580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830320" algn="l" defTabSz="957580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fontAlgn="auto">
              <a:lnSpc>
                <a:spcPts val="2500"/>
              </a:lnSpc>
            </a:pPr>
            <a:r>
              <a:rPr lang="zh-CN" altLang="en-US" sz="1600"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附件</a:t>
            </a:r>
            <a:r>
              <a:rPr lang="en-US" altLang="zh-CN" sz="1600"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</a:t>
            </a:r>
            <a:endParaRPr lang="en-US" altLang="zh-CN" sz="1600"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2144688" y="1959503"/>
            <a:ext cx="515239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ctr"/>
            <a:r>
              <a:rPr lang="en-US" sz="2400" b="0" dirty="0">
                <a:latin typeface="方正小标宋简体" panose="02000000000000000000" charset="-122"/>
                <a:ea typeface="方正小标宋简体" panose="02000000000000000000" charset="-122"/>
                <a:cs typeface="方正小标宋简体" panose="02000000000000000000" charset="-122"/>
              </a:rPr>
              <a:t>“</a:t>
            </a:r>
            <a:r>
              <a:rPr lang="zh-CN" sz="2400" b="0" dirty="0">
                <a:latin typeface="方正小标宋简体" panose="02000000000000000000" charset="-122"/>
                <a:ea typeface="方正小标宋简体" panose="02000000000000000000" charset="-122"/>
                <a:cs typeface="方正小标宋简体" panose="02000000000000000000" charset="-122"/>
              </a:rPr>
              <a:t>好房子</a:t>
            </a:r>
            <a:r>
              <a:rPr lang="en-US" sz="2400" b="0" dirty="0">
                <a:latin typeface="方正小标宋简体" panose="02000000000000000000" charset="-122"/>
                <a:ea typeface="方正小标宋简体" panose="02000000000000000000" charset="-122"/>
                <a:cs typeface="方正小标宋简体" panose="02000000000000000000" charset="-122"/>
              </a:rPr>
              <a:t>”</a:t>
            </a:r>
            <a:r>
              <a:rPr lang="zh-CN" sz="2400" b="0" dirty="0">
                <a:latin typeface="方正小标宋简体" panose="02000000000000000000" charset="-122"/>
                <a:ea typeface="方正小标宋简体" panose="02000000000000000000" charset="-122"/>
                <a:cs typeface="方正小标宋简体" panose="02000000000000000000" charset="-122"/>
              </a:rPr>
              <a:t>建设</a:t>
            </a:r>
            <a:r>
              <a:rPr lang="zh-CN" altLang="en-US" sz="2400" b="0" dirty="0">
                <a:latin typeface="方正小标宋简体" panose="02000000000000000000" charset="-122"/>
                <a:ea typeface="方正小标宋简体" panose="02000000000000000000" charset="-122"/>
                <a:cs typeface="方正小标宋简体" panose="02000000000000000000" charset="-122"/>
              </a:rPr>
              <a:t>典型</a:t>
            </a:r>
            <a:r>
              <a:rPr lang="zh-CN" sz="2400" b="0" dirty="0">
                <a:latin typeface="方正小标宋简体" panose="02000000000000000000" charset="-122"/>
                <a:ea typeface="方正小标宋简体" panose="02000000000000000000" charset="-122"/>
                <a:cs typeface="方正小标宋简体" panose="02000000000000000000" charset="-122"/>
              </a:rPr>
              <a:t>案例</a:t>
            </a:r>
            <a:endParaRPr lang="zh-CN" altLang="en-US" sz="2400" dirty="0">
              <a:latin typeface="方正小标宋简体" panose="02000000000000000000" charset="-122"/>
              <a:ea typeface="方正小标宋简体" panose="02000000000000000000" charset="-122"/>
              <a:cs typeface="方正小标宋简体" panose="02000000000000000000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008784" y="2499835"/>
            <a:ext cx="3600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rgbClr val="99846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项目名称：</a:t>
            </a:r>
            <a:endParaRPr lang="zh-CN" altLang="en-US" sz="2000" b="1" dirty="0">
              <a:solidFill>
                <a:srgbClr val="99846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113584" y="4725144"/>
            <a:ext cx="4289241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>
                <a:solidFill>
                  <a:srgbClr val="99846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推荐部门：</a:t>
            </a:r>
            <a:r>
              <a:rPr lang="en-US" altLang="zh-CN" sz="1600" b="1" dirty="0">
                <a:solidFill>
                  <a:srgbClr val="99846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  <a:r>
              <a:rPr lang="zh-CN" altLang="en-US" sz="1600" b="1" dirty="0">
                <a:solidFill>
                  <a:srgbClr val="99846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住房和城乡建设局</a:t>
            </a:r>
            <a:endParaRPr lang="zh-CN" altLang="en-US" sz="1600" b="1" dirty="0">
              <a:solidFill>
                <a:srgbClr val="99846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6451600" y="214290"/>
            <a:ext cx="34544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>
                <a:solidFill>
                  <a:srgbClr val="99846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项目其他创新性亮点</a:t>
            </a:r>
            <a:endParaRPr lang="zh-CN" altLang="en-US" sz="1600" b="1" dirty="0">
              <a:solidFill>
                <a:srgbClr val="99846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9"/>
          <p:cNvSpPr txBox="1"/>
          <p:nvPr/>
        </p:nvSpPr>
        <p:spPr>
          <a:xfrm>
            <a:off x="6451601" y="635295"/>
            <a:ext cx="31432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b="1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项目其他创新性亮点的文字说明：</a:t>
            </a:r>
            <a:endParaRPr lang="zh-CN" altLang="en-US" sz="1200" b="1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l">
              <a:lnSpc>
                <a:spcPct val="150000"/>
              </a:lnSpc>
            </a:pP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……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38092" y="214290"/>
            <a:ext cx="6000792" cy="6429419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tx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TextBox 6"/>
          <p:cNvSpPr txBox="1"/>
          <p:nvPr/>
        </p:nvSpPr>
        <p:spPr>
          <a:xfrm>
            <a:off x="3024174" y="3143248"/>
            <a:ext cx="546735" cy="287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12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配图</a:t>
            </a:r>
            <a:endParaRPr lang="zh-CN" altLang="en-US" sz="12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6" name="直接箭头连接符 15"/>
          <p:cNvCxnSpPr>
            <a:stCxn id="17" idx="1"/>
          </p:cNvCxnSpPr>
          <p:nvPr/>
        </p:nvCxnSpPr>
        <p:spPr>
          <a:xfrm rot="10800000" flipV="1">
            <a:off x="6584000" y="3571876"/>
            <a:ext cx="1155082" cy="158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6"/>
          <p:cNvSpPr txBox="1"/>
          <p:nvPr/>
        </p:nvSpPr>
        <p:spPr>
          <a:xfrm>
            <a:off x="7739082" y="3336926"/>
            <a:ext cx="1303020" cy="4699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12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与本页文字相呼应的配图若干张</a:t>
            </a:r>
            <a:endParaRPr lang="zh-CN" altLang="en-US" sz="12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6381760" y="4429132"/>
            <a:ext cx="3286148" cy="2214577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tx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TextBox 6"/>
          <p:cNvSpPr txBox="1"/>
          <p:nvPr/>
        </p:nvSpPr>
        <p:spPr>
          <a:xfrm>
            <a:off x="7810520" y="5429264"/>
            <a:ext cx="547471" cy="2857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12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配图</a:t>
            </a:r>
            <a:endParaRPr lang="zh-CN" altLang="en-US" sz="12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0" name="直接箭头连接符 19"/>
          <p:cNvCxnSpPr/>
          <p:nvPr/>
        </p:nvCxnSpPr>
        <p:spPr>
          <a:xfrm rot="5400000">
            <a:off x="8049272" y="4036223"/>
            <a:ext cx="499272" cy="794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238092" y="214290"/>
            <a:ext cx="6000792" cy="6429420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tx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TextBox 6"/>
          <p:cNvSpPr txBox="1"/>
          <p:nvPr/>
        </p:nvSpPr>
        <p:spPr>
          <a:xfrm>
            <a:off x="6406785" y="214290"/>
            <a:ext cx="34992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0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项目名称</a:t>
            </a:r>
            <a:r>
              <a:rPr lang="en-US" altLang="zh-CN" sz="20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--</a:t>
            </a:r>
            <a:r>
              <a:rPr lang="zh-CN" altLang="en-US" sz="20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市场名称</a:t>
            </a:r>
            <a:endParaRPr lang="zh-CN" altLang="en-US" sz="20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TextBox 6"/>
          <p:cNvSpPr txBox="1"/>
          <p:nvPr/>
        </p:nvSpPr>
        <p:spPr>
          <a:xfrm>
            <a:off x="1595120" y="3214370"/>
            <a:ext cx="3625850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12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项目实景鸟瞰图或可以表现项目规划特点的效果图</a:t>
            </a:r>
            <a:endParaRPr lang="zh-CN" altLang="en-US" sz="12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TextBox 6"/>
          <p:cNvSpPr txBox="1"/>
          <p:nvPr/>
        </p:nvSpPr>
        <p:spPr>
          <a:xfrm>
            <a:off x="6421729" y="704339"/>
            <a:ext cx="24993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>
                <a:solidFill>
                  <a:srgbClr val="99846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申报单位：</a:t>
            </a:r>
            <a:endParaRPr lang="zh-CN" altLang="en-US" sz="1400" b="1" dirty="0">
              <a:solidFill>
                <a:srgbClr val="99846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421729" y="1929403"/>
            <a:ext cx="3102830" cy="25699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b="1" dirty="0">
                <a:solidFill>
                  <a:srgbClr val="99846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项目地址：</a:t>
            </a:r>
            <a:endParaRPr lang="en-US" altLang="zh-CN" sz="1400" b="1" dirty="0">
              <a:solidFill>
                <a:srgbClr val="99846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400" b="1" dirty="0">
                <a:solidFill>
                  <a:srgbClr val="99846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开发建设单位：</a:t>
            </a:r>
            <a:endParaRPr lang="en-US" altLang="zh-CN" sz="1400" b="1" dirty="0">
              <a:solidFill>
                <a:srgbClr val="99846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400" b="1" dirty="0">
                <a:solidFill>
                  <a:srgbClr val="99846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建设工程规划许可证号：</a:t>
            </a:r>
            <a:endParaRPr lang="en-US" altLang="zh-CN" sz="1400" b="1" dirty="0">
              <a:solidFill>
                <a:srgbClr val="99846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400" b="1" dirty="0">
                <a:solidFill>
                  <a:srgbClr val="99846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建设工程用地规划许可证号：</a:t>
            </a:r>
            <a:endParaRPr lang="en-US" altLang="zh-CN" sz="1400" b="1" dirty="0">
              <a:solidFill>
                <a:srgbClr val="99846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400" b="1" dirty="0">
                <a:solidFill>
                  <a:srgbClr val="99846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1400" b="1" dirty="0">
                <a:solidFill>
                  <a:srgbClr val="99846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房屋建筑和市政基础设施工程设计文件施工图审查合格书</a:t>
            </a:r>
            <a:r>
              <a:rPr lang="en-US" altLang="zh-CN" sz="1400" b="1" dirty="0">
                <a:solidFill>
                  <a:srgbClr val="99846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1400" b="1" dirty="0">
                <a:solidFill>
                  <a:srgbClr val="99846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编号：</a:t>
            </a:r>
            <a:endParaRPr lang="en-US" altLang="zh-CN" sz="1400" b="1" dirty="0">
              <a:solidFill>
                <a:srgbClr val="99846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1400" b="1" dirty="0">
              <a:solidFill>
                <a:srgbClr val="99846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400" b="1" dirty="0">
              <a:solidFill>
                <a:srgbClr val="99846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6"/>
          <p:cNvSpPr txBox="1"/>
          <p:nvPr/>
        </p:nvSpPr>
        <p:spPr>
          <a:xfrm>
            <a:off x="6396508" y="2420888"/>
            <a:ext cx="3261123" cy="28296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1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介绍项目概况，包括项目位置、周边配套、项目规模、容积率、绿地率、商住比、楼栋数量，总户数、建筑层数、高度、入住率等主要指标。项目达到的绿色建筑星级、装配率或采用装配式技术指标情况，是否通过云南省绿色生态小区评价及项目获得的奖项等。其中，项目规模应包括项目规划用地面积、总建筑面积，地上、地下建筑面积，商业配套面积等。若项目包括除商业配套外的其他公建，应描述公建类型，建筑面积，建筑层数、高度等）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465168" y="1916832"/>
            <a:ext cx="207255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zh-CN" sz="1600" b="1" dirty="0">
                <a:solidFill>
                  <a:srgbClr val="99846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项目概况</a:t>
            </a:r>
            <a:endParaRPr lang="zh-CN" altLang="zh-CN" sz="1600" b="1" dirty="0">
              <a:solidFill>
                <a:srgbClr val="99846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238092" y="214290"/>
            <a:ext cx="6000792" cy="6429420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tx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TextBox 6"/>
          <p:cNvSpPr txBox="1"/>
          <p:nvPr/>
        </p:nvSpPr>
        <p:spPr>
          <a:xfrm>
            <a:off x="6406785" y="214290"/>
            <a:ext cx="34992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0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项目名称</a:t>
            </a:r>
            <a:r>
              <a:rPr lang="en-US" altLang="zh-CN" sz="20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--</a:t>
            </a:r>
            <a:r>
              <a:rPr lang="zh-CN" altLang="en-US" sz="20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市场名称</a:t>
            </a:r>
            <a:endParaRPr lang="zh-CN" altLang="en-US" sz="20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TextBox 6"/>
          <p:cNvSpPr txBox="1"/>
          <p:nvPr/>
        </p:nvSpPr>
        <p:spPr>
          <a:xfrm>
            <a:off x="1595120" y="3214370"/>
            <a:ext cx="3625850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12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项目实景鸟瞰图或可以表现项目规划特点的效果图</a:t>
            </a:r>
            <a:endParaRPr lang="zh-CN" altLang="en-US" sz="12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408949" y="859700"/>
            <a:ext cx="28083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>
                <a:solidFill>
                  <a:srgbClr val="99846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项目竣工时间</a:t>
            </a:r>
            <a:endParaRPr lang="zh-CN" altLang="en-US" sz="1400" b="1" dirty="0">
              <a:solidFill>
                <a:srgbClr val="99846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238092" y="214291"/>
            <a:ext cx="6000792" cy="3143272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tx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TextBox 6"/>
          <p:cNvSpPr txBox="1"/>
          <p:nvPr/>
        </p:nvSpPr>
        <p:spPr>
          <a:xfrm>
            <a:off x="2952736" y="1643050"/>
            <a:ext cx="546735" cy="287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12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配图</a:t>
            </a:r>
            <a:endParaRPr lang="zh-CN" altLang="en-US" sz="12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238092" y="3500438"/>
            <a:ext cx="6000792" cy="3143272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tx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TextBox 6"/>
          <p:cNvSpPr txBox="1"/>
          <p:nvPr/>
        </p:nvSpPr>
        <p:spPr>
          <a:xfrm>
            <a:off x="2952736" y="4929197"/>
            <a:ext cx="546735" cy="287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12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配图</a:t>
            </a:r>
            <a:endParaRPr lang="zh-CN" altLang="en-US" sz="12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1" name="直接箭头连接符 10"/>
          <p:cNvCxnSpPr>
            <a:stCxn id="12" idx="1"/>
          </p:cNvCxnSpPr>
          <p:nvPr/>
        </p:nvCxnSpPr>
        <p:spPr>
          <a:xfrm rot="10800000">
            <a:off x="6310324" y="3163884"/>
            <a:ext cx="1143006" cy="158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6"/>
          <p:cNvSpPr txBox="1"/>
          <p:nvPr/>
        </p:nvSpPr>
        <p:spPr>
          <a:xfrm>
            <a:off x="7453330" y="2928934"/>
            <a:ext cx="1303020" cy="4699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12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与本页文字相呼应的配图若干张</a:t>
            </a:r>
            <a:endParaRPr lang="zh-CN" altLang="en-US" sz="12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381760" y="3500438"/>
            <a:ext cx="3286148" cy="3143272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tx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TextBox 6"/>
          <p:cNvSpPr txBox="1"/>
          <p:nvPr/>
        </p:nvSpPr>
        <p:spPr>
          <a:xfrm>
            <a:off x="7810520" y="4929197"/>
            <a:ext cx="546735" cy="287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12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配图</a:t>
            </a:r>
            <a:endParaRPr lang="zh-CN" altLang="en-US" sz="12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451600" y="214290"/>
            <a:ext cx="3454400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>
                <a:solidFill>
                  <a:srgbClr val="99846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住区规划</a:t>
            </a:r>
            <a:endParaRPr lang="zh-CN" altLang="en-US" sz="1600" b="1" dirty="0">
              <a:solidFill>
                <a:srgbClr val="99846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文本框 9"/>
          <p:cNvSpPr txBox="1"/>
          <p:nvPr/>
        </p:nvSpPr>
        <p:spPr>
          <a:xfrm>
            <a:off x="6451601" y="635295"/>
            <a:ext cx="3143272" cy="1476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1200" b="1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亮点文字说明（包括但不限于下述内容）：</a:t>
            </a:r>
            <a:endParaRPr lang="zh-CN" altLang="en-US" sz="1200" b="1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l">
              <a:lnSpc>
                <a:spcPct val="150000"/>
              </a:lnSpc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与城市交通的衔接，居住区内良好的综合交通设计，出入口设计，流线设计等。配套服务设施的功能、位置、面积等方面的亮点，可以体现全龄友好、无障碍、适老化等。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238092" y="214291"/>
            <a:ext cx="2928957" cy="3143272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tx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TextBox 6"/>
          <p:cNvSpPr txBox="1"/>
          <p:nvPr/>
        </p:nvSpPr>
        <p:spPr>
          <a:xfrm>
            <a:off x="1452538" y="1643050"/>
            <a:ext cx="546735" cy="287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12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配图</a:t>
            </a:r>
            <a:endParaRPr lang="zh-CN" altLang="en-US" sz="12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4" name="直接箭头连接符 13"/>
          <p:cNvCxnSpPr>
            <a:stCxn id="15" idx="1"/>
          </p:cNvCxnSpPr>
          <p:nvPr/>
        </p:nvCxnSpPr>
        <p:spPr>
          <a:xfrm rot="10800000">
            <a:off x="6310324" y="3235322"/>
            <a:ext cx="1143006" cy="158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6"/>
          <p:cNvSpPr txBox="1"/>
          <p:nvPr/>
        </p:nvSpPr>
        <p:spPr>
          <a:xfrm>
            <a:off x="7453330" y="3000372"/>
            <a:ext cx="1303020" cy="4699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12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与本页文字相呼应的配图若干张</a:t>
            </a:r>
            <a:endParaRPr lang="zh-CN" altLang="en-US" sz="12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3309926" y="214291"/>
            <a:ext cx="2928957" cy="3143272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tx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TextBox 6"/>
          <p:cNvSpPr txBox="1"/>
          <p:nvPr/>
        </p:nvSpPr>
        <p:spPr>
          <a:xfrm>
            <a:off x="4524372" y="1643050"/>
            <a:ext cx="546735" cy="287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12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配图</a:t>
            </a:r>
            <a:endParaRPr lang="zh-CN" altLang="en-US" sz="12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238092" y="3500438"/>
            <a:ext cx="2928957" cy="3143272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tx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TextBox 6"/>
          <p:cNvSpPr txBox="1"/>
          <p:nvPr/>
        </p:nvSpPr>
        <p:spPr>
          <a:xfrm>
            <a:off x="1452538" y="4929197"/>
            <a:ext cx="546735" cy="287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12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配图</a:t>
            </a:r>
            <a:endParaRPr lang="zh-CN" altLang="en-US" sz="12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3309926" y="3500438"/>
            <a:ext cx="2928957" cy="3143272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tx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TextBox 6"/>
          <p:cNvSpPr txBox="1"/>
          <p:nvPr/>
        </p:nvSpPr>
        <p:spPr>
          <a:xfrm>
            <a:off x="4524372" y="4929197"/>
            <a:ext cx="546735" cy="287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12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配图</a:t>
            </a:r>
            <a:endParaRPr lang="zh-CN" altLang="en-US" sz="12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6381760" y="3500438"/>
            <a:ext cx="3286148" cy="3143272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tx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TextBox 6"/>
          <p:cNvSpPr txBox="1"/>
          <p:nvPr/>
        </p:nvSpPr>
        <p:spPr>
          <a:xfrm>
            <a:off x="7810520" y="4929197"/>
            <a:ext cx="546735" cy="287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12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配图</a:t>
            </a:r>
            <a:endParaRPr lang="zh-CN" altLang="en-US" sz="12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451600" y="214290"/>
            <a:ext cx="3454400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1600" b="1" dirty="0">
                <a:solidFill>
                  <a:srgbClr val="99846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安全</a:t>
            </a:r>
            <a:endParaRPr lang="zh-CN" altLang="en-US" sz="1600" b="1" dirty="0">
              <a:solidFill>
                <a:srgbClr val="99846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文本框 9"/>
          <p:cNvSpPr txBox="1"/>
          <p:nvPr/>
        </p:nvSpPr>
        <p:spPr>
          <a:xfrm>
            <a:off x="6451601" y="660176"/>
            <a:ext cx="3143272" cy="11676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1200" b="1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亮点文字说明（包括但不限于下述内容）：</a:t>
            </a:r>
            <a:endParaRPr lang="zh-CN" altLang="en-US" sz="1200" b="1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房屋结构安全可靠，抗震防灾性能优良，设施设备运行安全，智能安防系统完善，重点人群安全保护到位。</a:t>
            </a:r>
            <a:endParaRPr lang="zh-CN" altLang="en-US" sz="120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238092" y="214291"/>
            <a:ext cx="2928957" cy="3143272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tx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TextBox 6"/>
          <p:cNvSpPr txBox="1"/>
          <p:nvPr/>
        </p:nvSpPr>
        <p:spPr>
          <a:xfrm>
            <a:off x="1452538" y="1643050"/>
            <a:ext cx="546735" cy="287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12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配图</a:t>
            </a:r>
            <a:endParaRPr lang="zh-CN" altLang="en-US" sz="12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4" name="直接箭头连接符 13"/>
          <p:cNvCxnSpPr>
            <a:stCxn id="15" idx="1"/>
          </p:cNvCxnSpPr>
          <p:nvPr/>
        </p:nvCxnSpPr>
        <p:spPr>
          <a:xfrm rot="10800000">
            <a:off x="6310324" y="3235322"/>
            <a:ext cx="1143006" cy="158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6"/>
          <p:cNvSpPr txBox="1"/>
          <p:nvPr/>
        </p:nvSpPr>
        <p:spPr>
          <a:xfrm>
            <a:off x="7453330" y="3000372"/>
            <a:ext cx="1303020" cy="4699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12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与本页文字相呼应的配图若干张</a:t>
            </a:r>
            <a:endParaRPr lang="zh-CN" altLang="en-US" sz="12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3309926" y="214291"/>
            <a:ext cx="2928957" cy="3143272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tx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TextBox 6"/>
          <p:cNvSpPr txBox="1"/>
          <p:nvPr/>
        </p:nvSpPr>
        <p:spPr>
          <a:xfrm>
            <a:off x="4524372" y="1643050"/>
            <a:ext cx="546735" cy="287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12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配图</a:t>
            </a:r>
            <a:endParaRPr lang="zh-CN" altLang="en-US" sz="12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238092" y="3500438"/>
            <a:ext cx="2928957" cy="3143272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tx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TextBox 6"/>
          <p:cNvSpPr txBox="1"/>
          <p:nvPr/>
        </p:nvSpPr>
        <p:spPr>
          <a:xfrm>
            <a:off x="1452538" y="4929197"/>
            <a:ext cx="546735" cy="287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12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配图</a:t>
            </a:r>
            <a:endParaRPr lang="zh-CN" altLang="en-US" sz="12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3309926" y="3500438"/>
            <a:ext cx="2928957" cy="3143272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tx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TextBox 6"/>
          <p:cNvSpPr txBox="1"/>
          <p:nvPr/>
        </p:nvSpPr>
        <p:spPr>
          <a:xfrm>
            <a:off x="4524372" y="4929197"/>
            <a:ext cx="546735" cy="287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12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配图</a:t>
            </a:r>
            <a:endParaRPr lang="zh-CN" altLang="en-US" sz="12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6381760" y="3500438"/>
            <a:ext cx="3286148" cy="3143272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tx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TextBox 6"/>
          <p:cNvSpPr txBox="1"/>
          <p:nvPr/>
        </p:nvSpPr>
        <p:spPr>
          <a:xfrm>
            <a:off x="7810520" y="4929197"/>
            <a:ext cx="546735" cy="287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12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配图</a:t>
            </a:r>
            <a:endParaRPr lang="zh-CN" altLang="en-US" sz="12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451600" y="214290"/>
            <a:ext cx="3454400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1600" b="1" dirty="0">
                <a:solidFill>
                  <a:srgbClr val="99846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舒适</a:t>
            </a:r>
            <a:endParaRPr lang="zh-CN" altLang="en-US" sz="1600" b="1" dirty="0">
              <a:solidFill>
                <a:srgbClr val="99846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文本框 9"/>
          <p:cNvSpPr txBox="1"/>
          <p:nvPr/>
        </p:nvSpPr>
        <p:spPr>
          <a:xfrm>
            <a:off x="6451601" y="660176"/>
            <a:ext cx="3143272" cy="11676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1200" b="1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亮点文字说明（包括但不限于下述内容）：</a:t>
            </a:r>
            <a:endParaRPr lang="zh-CN" altLang="en-US" sz="1200" b="1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住区环境宜居，建筑空间全龄友好，住宅套型布局合理，功能空间灵活，室内环境健康舒适。</a:t>
            </a:r>
            <a:endParaRPr lang="zh-CN" altLang="en-US" sz="120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238092" y="214291"/>
            <a:ext cx="2928957" cy="3143272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tx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TextBox 6"/>
          <p:cNvSpPr txBox="1"/>
          <p:nvPr/>
        </p:nvSpPr>
        <p:spPr>
          <a:xfrm>
            <a:off x="1452538" y="1643050"/>
            <a:ext cx="546735" cy="287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12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配图</a:t>
            </a:r>
            <a:endParaRPr lang="zh-CN" altLang="en-US" sz="12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4" name="直接箭头连接符 13"/>
          <p:cNvCxnSpPr>
            <a:stCxn id="15" idx="1"/>
          </p:cNvCxnSpPr>
          <p:nvPr/>
        </p:nvCxnSpPr>
        <p:spPr>
          <a:xfrm rot="10800000">
            <a:off x="6310324" y="3235322"/>
            <a:ext cx="1143006" cy="158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6"/>
          <p:cNvSpPr txBox="1"/>
          <p:nvPr/>
        </p:nvSpPr>
        <p:spPr>
          <a:xfrm>
            <a:off x="7453330" y="3000372"/>
            <a:ext cx="1303020" cy="4699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12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与本页文字相呼应的配图若干张</a:t>
            </a:r>
            <a:endParaRPr lang="zh-CN" altLang="en-US" sz="12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3309926" y="214291"/>
            <a:ext cx="2928957" cy="3143272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tx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TextBox 6"/>
          <p:cNvSpPr txBox="1"/>
          <p:nvPr/>
        </p:nvSpPr>
        <p:spPr>
          <a:xfrm>
            <a:off x="4524372" y="1643050"/>
            <a:ext cx="546735" cy="287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12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配图</a:t>
            </a:r>
            <a:endParaRPr lang="zh-CN" altLang="en-US" sz="12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238092" y="3500438"/>
            <a:ext cx="2928957" cy="3143272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tx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TextBox 6"/>
          <p:cNvSpPr txBox="1"/>
          <p:nvPr/>
        </p:nvSpPr>
        <p:spPr>
          <a:xfrm>
            <a:off x="1452538" y="4929197"/>
            <a:ext cx="546735" cy="287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12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配图</a:t>
            </a:r>
            <a:endParaRPr lang="zh-CN" altLang="en-US" sz="12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3309926" y="3500438"/>
            <a:ext cx="2928957" cy="3143272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tx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TextBox 6"/>
          <p:cNvSpPr txBox="1"/>
          <p:nvPr/>
        </p:nvSpPr>
        <p:spPr>
          <a:xfrm>
            <a:off x="4524372" y="4929197"/>
            <a:ext cx="546735" cy="287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12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配图</a:t>
            </a:r>
            <a:endParaRPr lang="zh-CN" altLang="en-US" sz="12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6381760" y="3500438"/>
            <a:ext cx="3286148" cy="3143272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tx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TextBox 6"/>
          <p:cNvSpPr txBox="1"/>
          <p:nvPr/>
        </p:nvSpPr>
        <p:spPr>
          <a:xfrm>
            <a:off x="7810520" y="4929197"/>
            <a:ext cx="546735" cy="287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12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配图</a:t>
            </a:r>
            <a:endParaRPr lang="zh-CN" altLang="en-US" sz="12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451600" y="214290"/>
            <a:ext cx="3454400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1600" b="1" dirty="0">
                <a:solidFill>
                  <a:srgbClr val="99846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绿色</a:t>
            </a:r>
            <a:endParaRPr lang="zh-CN" altLang="en-US" sz="1600" b="1" dirty="0">
              <a:solidFill>
                <a:srgbClr val="99846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文本框 9"/>
          <p:cNvSpPr txBox="1"/>
          <p:nvPr/>
        </p:nvSpPr>
        <p:spPr>
          <a:xfrm>
            <a:off x="6451601" y="660176"/>
            <a:ext cx="3143272" cy="8906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1200" b="1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亮点文字说明（包括但不限于下述内容）：</a:t>
            </a:r>
            <a:endParaRPr lang="zh-CN" altLang="en-US" sz="1200" b="1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采用绿色低碳技术，节能效果显著，使用寿命长，运营阶段绿色低碳措施有效实施。</a:t>
            </a:r>
            <a:endParaRPr lang="zh-CN" altLang="en-US" sz="120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238092" y="214291"/>
            <a:ext cx="2928957" cy="3143272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tx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TextBox 6"/>
          <p:cNvSpPr txBox="1"/>
          <p:nvPr/>
        </p:nvSpPr>
        <p:spPr>
          <a:xfrm>
            <a:off x="1452538" y="1643050"/>
            <a:ext cx="546735" cy="287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12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配图</a:t>
            </a:r>
            <a:endParaRPr lang="zh-CN" altLang="en-US" sz="12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4" name="直接箭头连接符 13"/>
          <p:cNvCxnSpPr>
            <a:stCxn id="15" idx="1"/>
          </p:cNvCxnSpPr>
          <p:nvPr/>
        </p:nvCxnSpPr>
        <p:spPr>
          <a:xfrm rot="10800000">
            <a:off x="6310324" y="3235322"/>
            <a:ext cx="1143006" cy="158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6"/>
          <p:cNvSpPr txBox="1"/>
          <p:nvPr/>
        </p:nvSpPr>
        <p:spPr>
          <a:xfrm>
            <a:off x="7453330" y="3000372"/>
            <a:ext cx="1303020" cy="4699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12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与本页文字相呼应的配图若干张</a:t>
            </a:r>
            <a:endParaRPr lang="zh-CN" altLang="en-US" sz="12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3309926" y="214291"/>
            <a:ext cx="2928957" cy="3143272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tx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TextBox 6"/>
          <p:cNvSpPr txBox="1"/>
          <p:nvPr/>
        </p:nvSpPr>
        <p:spPr>
          <a:xfrm>
            <a:off x="4524372" y="1643050"/>
            <a:ext cx="546735" cy="287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12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配图</a:t>
            </a:r>
            <a:endParaRPr lang="zh-CN" altLang="en-US" sz="12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238092" y="3500438"/>
            <a:ext cx="2928957" cy="3143272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tx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TextBox 6"/>
          <p:cNvSpPr txBox="1"/>
          <p:nvPr/>
        </p:nvSpPr>
        <p:spPr>
          <a:xfrm>
            <a:off x="1452538" y="4929197"/>
            <a:ext cx="546735" cy="287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12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配图</a:t>
            </a:r>
            <a:endParaRPr lang="zh-CN" altLang="en-US" sz="12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3309926" y="3500438"/>
            <a:ext cx="2928957" cy="3143272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tx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TextBox 6"/>
          <p:cNvSpPr txBox="1"/>
          <p:nvPr/>
        </p:nvSpPr>
        <p:spPr>
          <a:xfrm>
            <a:off x="4524372" y="4929197"/>
            <a:ext cx="546735" cy="287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12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配图</a:t>
            </a:r>
            <a:endParaRPr lang="zh-CN" altLang="en-US" sz="12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6381760" y="3500438"/>
            <a:ext cx="3286148" cy="3143272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tx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TextBox 6"/>
          <p:cNvSpPr txBox="1"/>
          <p:nvPr/>
        </p:nvSpPr>
        <p:spPr>
          <a:xfrm>
            <a:off x="7810520" y="4929197"/>
            <a:ext cx="546735" cy="287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12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配图</a:t>
            </a:r>
            <a:endParaRPr lang="zh-CN" altLang="en-US" sz="12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451600" y="214290"/>
            <a:ext cx="3454400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1600" b="1" dirty="0">
                <a:solidFill>
                  <a:srgbClr val="99846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智慧</a:t>
            </a:r>
            <a:endParaRPr lang="zh-CN" altLang="en-US" sz="1600" b="1" dirty="0">
              <a:solidFill>
                <a:srgbClr val="99846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文本框 9"/>
          <p:cNvSpPr txBox="1"/>
          <p:nvPr/>
        </p:nvSpPr>
        <p:spPr>
          <a:xfrm>
            <a:off x="6451601" y="660176"/>
            <a:ext cx="3143272" cy="8906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1200" b="1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亮点文字说明（包括但不限于下述内容）：</a:t>
            </a:r>
            <a:endParaRPr lang="zh-CN" altLang="en-US" sz="1200" b="1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智慧家居系统完善，设备设施智能控制，安防系统智能化，物业服务智慧化。</a:t>
            </a:r>
            <a:endParaRPr lang="zh-CN" altLang="en-US" sz="120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238092" y="214291"/>
            <a:ext cx="2928957" cy="3143272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tx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TextBox 6"/>
          <p:cNvSpPr txBox="1"/>
          <p:nvPr/>
        </p:nvSpPr>
        <p:spPr>
          <a:xfrm>
            <a:off x="1452538" y="1643050"/>
            <a:ext cx="546735" cy="287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12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配图</a:t>
            </a:r>
            <a:endParaRPr lang="zh-CN" altLang="en-US" sz="12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4" name="直接箭头连接符 13"/>
          <p:cNvCxnSpPr>
            <a:stCxn id="15" idx="1"/>
          </p:cNvCxnSpPr>
          <p:nvPr/>
        </p:nvCxnSpPr>
        <p:spPr>
          <a:xfrm rot="10800000">
            <a:off x="6310324" y="4378330"/>
            <a:ext cx="1143006" cy="158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6"/>
          <p:cNvSpPr txBox="1"/>
          <p:nvPr/>
        </p:nvSpPr>
        <p:spPr>
          <a:xfrm>
            <a:off x="7453330" y="4143380"/>
            <a:ext cx="1303020" cy="4699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12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与本页文字相呼应的配图若干张</a:t>
            </a:r>
            <a:endParaRPr lang="zh-CN" altLang="en-US" sz="12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3309926" y="214291"/>
            <a:ext cx="2928957" cy="3143272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tx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TextBox 6"/>
          <p:cNvSpPr txBox="1"/>
          <p:nvPr/>
        </p:nvSpPr>
        <p:spPr>
          <a:xfrm>
            <a:off x="4524372" y="1643050"/>
            <a:ext cx="546735" cy="287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12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配图</a:t>
            </a:r>
            <a:endParaRPr lang="zh-CN" altLang="en-US" sz="12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238092" y="3500438"/>
            <a:ext cx="2928957" cy="3143272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tx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TextBox 6"/>
          <p:cNvSpPr txBox="1"/>
          <p:nvPr/>
        </p:nvSpPr>
        <p:spPr>
          <a:xfrm>
            <a:off x="1452538" y="4929197"/>
            <a:ext cx="546735" cy="287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12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配图</a:t>
            </a:r>
            <a:endParaRPr lang="zh-CN" altLang="en-US" sz="12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3309926" y="3500438"/>
            <a:ext cx="2928957" cy="3143272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tx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TextBox 6"/>
          <p:cNvSpPr txBox="1"/>
          <p:nvPr/>
        </p:nvSpPr>
        <p:spPr>
          <a:xfrm>
            <a:off x="4524372" y="4929197"/>
            <a:ext cx="546735" cy="287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12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配图</a:t>
            </a:r>
            <a:endParaRPr lang="zh-CN" altLang="en-US" sz="12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451600" y="214290"/>
            <a:ext cx="3216308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>
                <a:solidFill>
                  <a:srgbClr val="99846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地域特色</a:t>
            </a:r>
            <a:r>
              <a:rPr lang="en-US" altLang="zh-CN" sz="1600" b="1" dirty="0">
                <a:solidFill>
                  <a:srgbClr val="99846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1600" b="1" dirty="0">
                <a:solidFill>
                  <a:srgbClr val="99846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风貌协调</a:t>
            </a:r>
            <a:endParaRPr lang="zh-CN" altLang="zh-CN" sz="1600" b="1" dirty="0">
              <a:solidFill>
                <a:srgbClr val="99846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文本框 9"/>
          <p:cNvSpPr txBox="1"/>
          <p:nvPr/>
        </p:nvSpPr>
        <p:spPr>
          <a:xfrm>
            <a:off x="6451600" y="635295"/>
            <a:ext cx="3216307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1200" b="1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亮点文字说明（包括但不限于下述内容）：</a:t>
            </a:r>
            <a:endParaRPr lang="zh-CN" altLang="en-US" sz="1200" b="1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项目在建筑体量、外观风格、建筑色彩等要素上与环境协调的情况，与城市设计控制要求的匹配度。街景立面与原有城市界面之间的关系，沿街形象塑造方面的设计亮点。第五立面、立面隐蔽式处理特色。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jYxM2UzYjlkMmVjZTgyNDY5OGJiYjcxYTlkNGU4M2IifQ==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1019</Words>
  <Application>WPS 演示</Application>
  <PresentationFormat>A4 纸张(210x297 毫米)</PresentationFormat>
  <Paragraphs>139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20" baseType="lpstr">
      <vt:lpstr>Arial</vt:lpstr>
      <vt:lpstr>宋体</vt:lpstr>
      <vt:lpstr>Wingdings</vt:lpstr>
      <vt:lpstr>Times New Roman</vt:lpstr>
      <vt:lpstr>黑体</vt:lpstr>
      <vt:lpstr>方正小标宋简体</vt:lpstr>
      <vt:lpstr>微软雅黑</vt:lpstr>
      <vt:lpstr>Arial Unicode MS</vt:lpstr>
      <vt:lpstr>Calibri</vt:lpstr>
      <vt:lpstr>Office 主题</vt:lpstr>
      <vt:lpstr>附件2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ptfy06</dc:creator>
  <cp:lastModifiedBy>李星皓</cp:lastModifiedBy>
  <cp:revision>29</cp:revision>
  <dcterms:created xsi:type="dcterms:W3CDTF">2024-11-08T06:55:00Z</dcterms:created>
  <dcterms:modified xsi:type="dcterms:W3CDTF">2025-04-18T01:02:58Z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BE132116E3E54781A6AD677BC03A890B_13</vt:lpwstr>
  </property>
  <property fmtid="{D5CDD505-2E9C-101B-9397-08002B2CF9AE}" pid="3" name="KSOProductBuildVer">
    <vt:lpwstr>2052-12.1.0.18276</vt:lpwstr>
  </property>
</Properties>
</file>